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2" autoAdjust="0"/>
    <p:restoredTop sz="94673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5CC2D-3945-4511-A420-F0B6FC34510A}" type="datetimeFigureOut">
              <a:rPr lang="it-IT" smtClean="0"/>
              <a:t>20/11/2022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7F805-5586-4702-972E-BF6E1B17BFA4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7F805-5586-4702-972E-BF6E1B17BFA4}" type="slidenum">
              <a:rPr lang="it-IT" smtClean="0"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7F805-5586-4702-972E-BF6E1B17BFA4}" type="slidenum">
              <a:rPr lang="it-IT" smtClean="0"/>
              <a:t>3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7DD-6F54-460A-A4F9-F7719E647C36}" type="datetimeFigureOut">
              <a:rPr lang="it-IT" smtClean="0"/>
              <a:pPr/>
              <a:t>20/11/2022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B217-CF47-4584-B738-AB19CE7374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7DD-6F54-460A-A4F9-F7719E647C36}" type="datetimeFigureOut">
              <a:rPr lang="it-IT" smtClean="0"/>
              <a:pPr/>
              <a:t>20/11/2022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B217-CF47-4584-B738-AB19CE7374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7DD-6F54-460A-A4F9-F7719E647C36}" type="datetimeFigureOut">
              <a:rPr lang="it-IT" smtClean="0"/>
              <a:pPr/>
              <a:t>20/11/2022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B217-CF47-4584-B738-AB19CE7374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7DD-6F54-460A-A4F9-F7719E647C36}" type="datetimeFigureOut">
              <a:rPr lang="it-IT" smtClean="0"/>
              <a:pPr/>
              <a:t>20/11/2022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B217-CF47-4584-B738-AB19CE7374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7DD-6F54-460A-A4F9-F7719E647C36}" type="datetimeFigureOut">
              <a:rPr lang="it-IT" smtClean="0"/>
              <a:pPr/>
              <a:t>20/11/2022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B217-CF47-4584-B738-AB19CE7374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7DD-6F54-460A-A4F9-F7719E647C36}" type="datetimeFigureOut">
              <a:rPr lang="it-IT" smtClean="0"/>
              <a:pPr/>
              <a:t>20/11/2022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B217-CF47-4584-B738-AB19CE7374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7DD-6F54-460A-A4F9-F7719E647C36}" type="datetimeFigureOut">
              <a:rPr lang="it-IT" smtClean="0"/>
              <a:pPr/>
              <a:t>20/11/2022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B217-CF47-4584-B738-AB19CE7374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7DD-6F54-460A-A4F9-F7719E647C36}" type="datetimeFigureOut">
              <a:rPr lang="it-IT" smtClean="0"/>
              <a:pPr/>
              <a:t>20/11/2022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B217-CF47-4584-B738-AB19CE7374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7DD-6F54-460A-A4F9-F7719E647C36}" type="datetimeFigureOut">
              <a:rPr lang="it-IT" smtClean="0"/>
              <a:pPr/>
              <a:t>20/11/2022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B217-CF47-4584-B738-AB19CE7374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7DD-6F54-460A-A4F9-F7719E647C36}" type="datetimeFigureOut">
              <a:rPr lang="it-IT" smtClean="0"/>
              <a:pPr/>
              <a:t>20/11/2022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B217-CF47-4584-B738-AB19CE7374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7DD-6F54-460A-A4F9-F7719E647C36}" type="datetimeFigureOut">
              <a:rPr lang="it-IT" smtClean="0"/>
              <a:pPr/>
              <a:t>20/11/2022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8D4B217-CF47-4584-B738-AB19CE7374B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AF97DD-6F54-460A-A4F9-F7719E647C36}" type="datetimeFigureOut">
              <a:rPr lang="it-IT" smtClean="0"/>
              <a:pPr/>
              <a:t>20/11/2022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D4B217-CF47-4584-B738-AB19CE7374B2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MINDFULNESS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Applicazione al contesto </a:t>
            </a:r>
            <a:r>
              <a:rPr lang="it-IT" dirty="0" smtClean="0"/>
              <a:t>lavorativo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2874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Stare nel momento presente nel contesto lavorativo con la </a:t>
            </a:r>
            <a:r>
              <a:rPr lang="it-IT" dirty="0" err="1" smtClean="0"/>
              <a:t>mindfulness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endParaRPr lang="it-IT" dirty="0" smtClean="0"/>
          </a:p>
          <a:p>
            <a:pPr>
              <a:spcBef>
                <a:spcPts val="0"/>
              </a:spcBef>
              <a:buNone/>
            </a:pPr>
            <a:endParaRPr lang="it-IT" dirty="0" smtClean="0"/>
          </a:p>
          <a:p>
            <a:pPr>
              <a:spcBef>
                <a:spcPts val="0"/>
              </a:spcBef>
              <a:buNone/>
            </a:pPr>
            <a:r>
              <a:rPr lang="it-IT" dirty="0" smtClean="0"/>
              <a:t>Diversi </a:t>
            </a:r>
            <a:r>
              <a:rPr lang="it-IT" dirty="0"/>
              <a:t>studi ci dimostrano come lo stress nei contesti </a:t>
            </a:r>
            <a:endParaRPr lang="it-IT" dirty="0" smtClean="0"/>
          </a:p>
          <a:p>
            <a:pPr>
              <a:spcBef>
                <a:spcPts val="0"/>
              </a:spcBef>
              <a:buNone/>
            </a:pPr>
            <a:r>
              <a:rPr lang="it-IT" dirty="0" smtClean="0"/>
              <a:t>lavorativi </a:t>
            </a:r>
            <a:r>
              <a:rPr lang="it-IT" dirty="0"/>
              <a:t>sia strettamente legato, inoltre, anche </a:t>
            </a:r>
            <a:endParaRPr lang="it-IT" dirty="0" smtClean="0"/>
          </a:p>
          <a:p>
            <a:pPr>
              <a:spcBef>
                <a:spcPts val="0"/>
              </a:spcBef>
              <a:buNone/>
            </a:pPr>
            <a:r>
              <a:rPr lang="it-IT" dirty="0" smtClean="0"/>
              <a:t>all’assenza </a:t>
            </a:r>
            <a:r>
              <a:rPr lang="it-IT" dirty="0"/>
              <a:t>di novità.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Come creare novità sul lavoro?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Osservare cercando volutamente un nuovo punto di vista</a:t>
            </a:r>
          </a:p>
          <a:p>
            <a:r>
              <a:rPr lang="it-IT" dirty="0" smtClean="0"/>
              <a:t>Concentrarsi sul processo piuttosto che sul risultato</a:t>
            </a:r>
          </a:p>
          <a:p>
            <a:r>
              <a:rPr lang="it-IT" dirty="0" smtClean="0"/>
              <a:t>Vedere un’occasione in ogni problema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 smtClean="0"/>
              <a:t>Mindfulness</a:t>
            </a:r>
            <a:r>
              <a:rPr lang="it-IT" dirty="0" smtClean="0"/>
              <a:t> e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it-IT" dirty="0"/>
              <a:t>Più un dirigente o un manager riusciranno a discostarsi </a:t>
            </a:r>
            <a:endParaRPr lang="it-IT" dirty="0" smtClean="0"/>
          </a:p>
          <a:p>
            <a:pPr>
              <a:spcBef>
                <a:spcPts val="0"/>
              </a:spcBef>
              <a:buNone/>
            </a:pPr>
            <a:r>
              <a:rPr lang="it-IT" dirty="0" smtClean="0"/>
              <a:t>dalla </a:t>
            </a:r>
            <a:r>
              <a:rPr lang="it-IT" dirty="0"/>
              <a:t>routine più i dipendenti saranno </a:t>
            </a:r>
            <a:r>
              <a:rPr lang="it-IT" dirty="0" smtClean="0"/>
              <a:t>curiosi, </a:t>
            </a:r>
            <a:r>
              <a:rPr lang="it-IT" dirty="0"/>
              <a:t>innovativi </a:t>
            </a:r>
            <a:endParaRPr lang="it-IT" dirty="0" smtClean="0"/>
          </a:p>
          <a:p>
            <a:pPr>
              <a:spcBef>
                <a:spcPts val="0"/>
              </a:spcBef>
              <a:buNone/>
            </a:pPr>
            <a:r>
              <a:rPr lang="it-IT" dirty="0" smtClean="0"/>
              <a:t>e </a:t>
            </a:r>
            <a:r>
              <a:rPr lang="it-IT" dirty="0"/>
              <a:t>aperti al presente ma per fare questo è importante </a:t>
            </a:r>
            <a:endParaRPr lang="it-IT" dirty="0" smtClean="0"/>
          </a:p>
          <a:p>
            <a:pPr>
              <a:spcBef>
                <a:spcPts val="0"/>
              </a:spcBef>
              <a:buNone/>
            </a:pPr>
            <a:r>
              <a:rPr lang="it-IT" dirty="0" smtClean="0"/>
              <a:t>uscire </a:t>
            </a:r>
            <a:r>
              <a:rPr lang="it-IT" dirty="0"/>
              <a:t>dalla paura dell’incertezza, esplorare il nuovo, </a:t>
            </a:r>
            <a:endParaRPr lang="it-IT" dirty="0" smtClean="0"/>
          </a:p>
          <a:p>
            <a:pPr>
              <a:spcBef>
                <a:spcPts val="0"/>
              </a:spcBef>
              <a:buNone/>
            </a:pPr>
            <a:r>
              <a:rPr lang="it-IT" dirty="0" smtClean="0"/>
              <a:t>osservare </a:t>
            </a:r>
            <a:r>
              <a:rPr lang="it-IT" dirty="0"/>
              <a:t>con un’apertura mentale punti di vista </a:t>
            </a:r>
            <a:endParaRPr lang="it-IT" dirty="0" smtClean="0"/>
          </a:p>
          <a:p>
            <a:pPr>
              <a:spcBef>
                <a:spcPts val="0"/>
              </a:spcBef>
              <a:buNone/>
            </a:pPr>
            <a:r>
              <a:rPr lang="it-IT" dirty="0" smtClean="0"/>
              <a:t>multipli</a:t>
            </a:r>
            <a:r>
              <a:rPr lang="it-IT" dirty="0"/>
              <a:t>, staccandosi dai soliti schemi mentali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 smtClean="0"/>
              <a:t>Mindfulness</a:t>
            </a:r>
            <a:r>
              <a:rPr lang="it-IT" dirty="0" smtClean="0"/>
              <a:t> e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it-IT" dirty="0"/>
              <a:t>Un manager o un dirigente curioso, fiducioso dei </a:t>
            </a:r>
            <a:endParaRPr lang="it-IT" dirty="0" smtClean="0"/>
          </a:p>
          <a:p>
            <a:pPr>
              <a:spcBef>
                <a:spcPts val="0"/>
              </a:spcBef>
              <a:buNone/>
            </a:pPr>
            <a:r>
              <a:rPr lang="it-IT" dirty="0" smtClean="0"/>
              <a:t>dipendenti </a:t>
            </a:r>
            <a:r>
              <a:rPr lang="it-IT" dirty="0"/>
              <a:t>ma aperto al processo, incerto su quale sia il </a:t>
            </a:r>
            <a:endParaRPr lang="it-IT" dirty="0" smtClean="0"/>
          </a:p>
          <a:p>
            <a:pPr>
              <a:spcBef>
                <a:spcPts val="0"/>
              </a:spcBef>
              <a:buNone/>
            </a:pPr>
            <a:r>
              <a:rPr lang="it-IT" dirty="0" smtClean="0"/>
              <a:t>metodo </a:t>
            </a:r>
            <a:r>
              <a:rPr lang="it-IT" dirty="0"/>
              <a:t>più corretto per arrivare alla soluzione di un </a:t>
            </a:r>
            <a:endParaRPr lang="it-IT" dirty="0" smtClean="0"/>
          </a:p>
          <a:p>
            <a:pPr>
              <a:spcBef>
                <a:spcPts val="0"/>
              </a:spcBef>
              <a:buNone/>
            </a:pPr>
            <a:r>
              <a:rPr lang="it-IT" dirty="0" smtClean="0"/>
              <a:t>problema </a:t>
            </a:r>
            <a:r>
              <a:rPr lang="it-IT" dirty="0"/>
              <a:t>porta sicuramente i lavoratori a essere più </a:t>
            </a:r>
            <a:endParaRPr lang="it-IT" dirty="0" smtClean="0"/>
          </a:p>
          <a:p>
            <a:pPr>
              <a:spcBef>
                <a:spcPts val="0"/>
              </a:spcBef>
              <a:buNone/>
            </a:pPr>
            <a:r>
              <a:rPr lang="it-IT" dirty="0" smtClean="0"/>
              <a:t>creativi</a:t>
            </a:r>
            <a:r>
              <a:rPr lang="it-IT" dirty="0"/>
              <a:t>, a una maggiore ricerca di informazione, a una </a:t>
            </a:r>
            <a:endParaRPr lang="it-IT" dirty="0" smtClean="0"/>
          </a:p>
          <a:p>
            <a:pPr>
              <a:spcBef>
                <a:spcPts val="0"/>
              </a:spcBef>
              <a:buNone/>
            </a:pPr>
            <a:r>
              <a:rPr lang="it-IT" dirty="0" smtClean="0"/>
              <a:t>maggiore </a:t>
            </a:r>
            <a:r>
              <a:rPr lang="it-IT" dirty="0"/>
              <a:t>apertura mentale, a essere meno insicuri di </a:t>
            </a:r>
            <a:endParaRPr lang="it-IT" dirty="0" smtClean="0"/>
          </a:p>
          <a:p>
            <a:pPr>
              <a:spcBef>
                <a:spcPts val="0"/>
              </a:spcBef>
              <a:buNone/>
            </a:pPr>
            <a:r>
              <a:rPr lang="it-IT" dirty="0" smtClean="0"/>
              <a:t>loro </a:t>
            </a:r>
            <a:r>
              <a:rPr lang="it-IT" dirty="0"/>
              <a:t>stessi e delle loro conoscenze.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 smtClean="0"/>
              <a:t>Mindfulness</a:t>
            </a:r>
            <a:r>
              <a:rPr lang="it-IT" dirty="0" smtClean="0"/>
              <a:t> e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ts val="0"/>
              </a:spcBef>
              <a:buNone/>
            </a:pPr>
            <a:r>
              <a:rPr lang="it-IT" dirty="0" smtClean="0"/>
              <a:t>Spesso si tende a voler trasmettere questo </a:t>
            </a:r>
          </a:p>
          <a:p>
            <a:pPr algn="ctr">
              <a:spcBef>
                <a:spcPts val="0"/>
              </a:spcBef>
              <a:buNone/>
            </a:pPr>
            <a:r>
              <a:rPr lang="it-IT" dirty="0" smtClean="0"/>
              <a:t>senso di certezza assoluta che porta insicurezza nei </a:t>
            </a:r>
          </a:p>
          <a:p>
            <a:pPr algn="ctr">
              <a:spcBef>
                <a:spcPts val="0"/>
              </a:spcBef>
              <a:buNone/>
            </a:pPr>
            <a:r>
              <a:rPr lang="it-IT" dirty="0" smtClean="0"/>
              <a:t>lavoratori e diffidenza a intraprendere nuovi processi.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 smtClean="0"/>
              <a:t>Mindfulness</a:t>
            </a:r>
            <a:r>
              <a:rPr lang="it-IT" dirty="0" smtClean="0"/>
              <a:t> e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Studi recenti hanno chiaro il pericolo dell’orientamento verso il risultato più che verso il processo, tendendo ad avere un contesto lavorativo statico a discapito della flessibilità cognitiva e della </a:t>
            </a:r>
            <a:r>
              <a:rPr lang="it-IT" dirty="0" smtClean="0"/>
              <a:t>creatività. </a:t>
            </a:r>
          </a:p>
          <a:p>
            <a:r>
              <a:rPr lang="it-IT" dirty="0" smtClean="0"/>
              <a:t>Più </a:t>
            </a:r>
            <a:r>
              <a:rPr lang="it-IT" dirty="0"/>
              <a:t>si rimane ancorati agli stessi rigidi copioni più sarà difficile essere aperti, consapevoli, farsi domande, interrogarsi ed essere quindi creativi</a:t>
            </a:r>
            <a:r>
              <a:rPr lang="it-IT" dirty="0" smtClean="0"/>
              <a:t>.</a:t>
            </a:r>
          </a:p>
          <a:p>
            <a:r>
              <a:rPr lang="it-IT" dirty="0"/>
              <a:t>Spronare alla consapevolezza a lavoro significa avere più idee, farsi tante domande, spronare a provare, essere curiosi e aperti al presente aldilà dei nostri schemi mentali.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Pratichiamo la </a:t>
            </a:r>
            <a:r>
              <a:rPr lang="it-IT" dirty="0" err="1" smtClean="0"/>
              <a:t>mindfulness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 algn="ctr"/>
            <a:r>
              <a:rPr lang="it-IT" dirty="0" smtClean="0"/>
              <a:t>Esercizio di attenzione consapevole al respiro</a:t>
            </a:r>
          </a:p>
          <a:p>
            <a:pPr algn="ctr"/>
            <a:r>
              <a:rPr lang="it-IT" dirty="0" smtClean="0"/>
              <a:t>Esercizio di meditazione guidata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Domande e approfondimenti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dirty="0"/>
              <a:t>C</a:t>
            </a:r>
            <a:r>
              <a:rPr lang="it-IT" dirty="0" smtClean="0"/>
              <a:t>ontatti:</a:t>
            </a:r>
          </a:p>
          <a:p>
            <a:pPr>
              <a:buNone/>
            </a:pPr>
            <a:endParaRPr lang="it-IT" dirty="0" smtClean="0"/>
          </a:p>
          <a:p>
            <a:pPr algn="ctr"/>
            <a:r>
              <a:rPr lang="it-IT" sz="2000" dirty="0" smtClean="0"/>
              <a:t>Dr.ssa Stefania </a:t>
            </a:r>
            <a:r>
              <a:rPr lang="it-IT" sz="2000" dirty="0" err="1" smtClean="0"/>
              <a:t>Zacchetti</a:t>
            </a:r>
            <a:r>
              <a:rPr lang="it-IT" sz="2000" dirty="0" smtClean="0"/>
              <a:t> - zacchetti.stefania@gmail.com</a:t>
            </a:r>
          </a:p>
          <a:p>
            <a:pPr algn="ctr"/>
            <a:r>
              <a:rPr lang="it-IT" sz="2000" dirty="0" smtClean="0"/>
              <a:t>Dr. Andrea </a:t>
            </a:r>
            <a:r>
              <a:rPr lang="it-IT" sz="2000" dirty="0" err="1" smtClean="0"/>
              <a:t>Dalboni</a:t>
            </a:r>
            <a:r>
              <a:rPr lang="it-IT" sz="2000" dirty="0" smtClean="0"/>
              <a:t> – dott.andrea.dalboni@gmail.com</a:t>
            </a:r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sz="4000" dirty="0" smtClean="0"/>
              <a:t>Grazie per l’attenzione!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Cos’è la </a:t>
            </a:r>
            <a:r>
              <a:rPr lang="it-IT" dirty="0" err="1" smtClean="0"/>
              <a:t>mindfulness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it-IT" dirty="0"/>
              <a:t>Con </a:t>
            </a:r>
            <a:r>
              <a:rPr lang="it-IT" b="1" i="1" dirty="0" err="1"/>
              <a:t>mindfulness</a:t>
            </a:r>
            <a:r>
              <a:rPr lang="it-IT" dirty="0"/>
              <a:t> (traducibile con </a:t>
            </a:r>
            <a:r>
              <a:rPr lang="it-IT" b="1" dirty="0"/>
              <a:t>consapevolezza di </a:t>
            </a:r>
            <a:endParaRPr lang="it-IT" b="1" dirty="0" smtClean="0"/>
          </a:p>
          <a:p>
            <a:pPr>
              <a:spcBef>
                <a:spcPts val="0"/>
              </a:spcBef>
              <a:buNone/>
            </a:pPr>
            <a:r>
              <a:rPr lang="it-IT" b="1" dirty="0" smtClean="0"/>
              <a:t>sé</a:t>
            </a:r>
            <a:r>
              <a:rPr lang="it-IT" dirty="0"/>
              <a:t> oppure </a:t>
            </a:r>
            <a:r>
              <a:rPr lang="it-IT" b="1" dirty="0"/>
              <a:t>piena coscienza</a:t>
            </a:r>
            <a:r>
              <a:rPr lang="it-IT" dirty="0"/>
              <a:t>) si intende un’attitudine che </a:t>
            </a:r>
            <a:endParaRPr lang="it-IT" dirty="0" smtClean="0"/>
          </a:p>
          <a:p>
            <a:pPr>
              <a:spcBef>
                <a:spcPts val="0"/>
              </a:spcBef>
              <a:buNone/>
            </a:pPr>
            <a:r>
              <a:rPr lang="it-IT" dirty="0" smtClean="0"/>
              <a:t>si </a:t>
            </a:r>
            <a:r>
              <a:rPr lang="it-IT" dirty="0"/>
              <a:t>coltiva attraverso una pratica </a:t>
            </a:r>
            <a:endParaRPr lang="it-IT" dirty="0" smtClean="0"/>
          </a:p>
          <a:p>
            <a:pPr>
              <a:spcBef>
                <a:spcPts val="0"/>
              </a:spcBef>
              <a:buNone/>
            </a:pPr>
            <a:r>
              <a:rPr lang="it-IT" dirty="0" smtClean="0"/>
              <a:t>di</a:t>
            </a:r>
            <a:r>
              <a:rPr lang="it-IT" dirty="0"/>
              <a:t> meditazione sviluppata a partire dai precetti </a:t>
            </a:r>
            <a:endParaRPr lang="it-IT" dirty="0" smtClean="0"/>
          </a:p>
          <a:p>
            <a:pPr>
              <a:spcBef>
                <a:spcPts val="0"/>
              </a:spcBef>
              <a:buNone/>
            </a:pPr>
            <a:r>
              <a:rPr lang="it-IT" dirty="0" smtClean="0"/>
              <a:t>del</a:t>
            </a:r>
            <a:r>
              <a:rPr lang="it-IT" dirty="0"/>
              <a:t> buddismo (ma </a:t>
            </a:r>
            <a:r>
              <a:rPr lang="it-IT" dirty="0" smtClean="0"/>
              <a:t>slegata </a:t>
            </a:r>
            <a:r>
              <a:rPr lang="it-IT" dirty="0"/>
              <a:t>dalla componente religiosa</a:t>
            </a:r>
            <a:r>
              <a:rPr lang="it-IT" dirty="0" smtClean="0"/>
              <a:t>)</a:t>
            </a:r>
            <a:r>
              <a:rPr lang="it-IT" dirty="0"/>
              <a:t> e </a:t>
            </a:r>
            <a:endParaRPr lang="it-IT" dirty="0" smtClean="0"/>
          </a:p>
          <a:p>
            <a:pPr>
              <a:spcBef>
                <a:spcPts val="0"/>
              </a:spcBef>
              <a:buNone/>
            </a:pPr>
            <a:r>
              <a:rPr lang="it-IT" dirty="0" smtClean="0"/>
              <a:t>volta </a:t>
            </a:r>
            <a:r>
              <a:rPr lang="it-IT" dirty="0"/>
              <a:t>a portare l'attenzione del soggetto in maniera non </a:t>
            </a:r>
            <a:endParaRPr lang="it-IT" dirty="0" smtClean="0"/>
          </a:p>
          <a:p>
            <a:pPr>
              <a:spcBef>
                <a:spcPts val="0"/>
              </a:spcBef>
              <a:buNone/>
            </a:pPr>
            <a:r>
              <a:rPr lang="it-IT" dirty="0" smtClean="0"/>
              <a:t>giudicante </a:t>
            </a:r>
            <a:r>
              <a:rPr lang="it-IT" dirty="0"/>
              <a:t>verso il momento presente.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Cos’è la </a:t>
            </a:r>
            <a:r>
              <a:rPr lang="it-IT" dirty="0" err="1" smtClean="0"/>
              <a:t>mindfulness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it-IT" i="1" dirty="0" err="1" smtClean="0"/>
              <a:t>Mindfulness</a:t>
            </a:r>
            <a:r>
              <a:rPr lang="it-IT" dirty="0" smtClean="0"/>
              <a:t> è quindi una modalità di prestare </a:t>
            </a:r>
          </a:p>
          <a:p>
            <a:pPr>
              <a:spcBef>
                <a:spcPts val="0"/>
              </a:spcBef>
              <a:buNone/>
            </a:pPr>
            <a:r>
              <a:rPr lang="it-IT" dirty="0" smtClean="0"/>
              <a:t>attenzione, momento per momento, nel qui ed ora, in </a:t>
            </a:r>
          </a:p>
          <a:p>
            <a:pPr>
              <a:spcBef>
                <a:spcPts val="0"/>
              </a:spcBef>
              <a:buNone/>
            </a:pPr>
            <a:r>
              <a:rPr lang="it-IT" dirty="0" smtClean="0"/>
              <a:t>modo intenzionale e non giudicante, al fine di risolvere </a:t>
            </a:r>
          </a:p>
          <a:p>
            <a:pPr>
              <a:spcBef>
                <a:spcPts val="0"/>
              </a:spcBef>
              <a:buNone/>
            </a:pPr>
            <a:r>
              <a:rPr lang="it-IT" dirty="0" smtClean="0"/>
              <a:t>(o prevenire) la sofferenza interiore e raggiungere </a:t>
            </a:r>
          </a:p>
          <a:p>
            <a:pPr>
              <a:spcBef>
                <a:spcPts val="0"/>
              </a:spcBef>
              <a:buNone/>
            </a:pPr>
            <a:r>
              <a:rPr lang="it-IT" dirty="0" smtClean="0"/>
              <a:t>un'accettazione di sé attraverso una maggiore </a:t>
            </a:r>
          </a:p>
          <a:p>
            <a:pPr>
              <a:spcBef>
                <a:spcPts val="0"/>
              </a:spcBef>
              <a:buNone/>
            </a:pPr>
            <a:r>
              <a:rPr lang="it-IT" dirty="0" smtClean="0"/>
              <a:t>consapevolezza della propria esperienza che </a:t>
            </a:r>
          </a:p>
          <a:p>
            <a:pPr>
              <a:spcBef>
                <a:spcPts val="0"/>
              </a:spcBef>
              <a:buNone/>
            </a:pPr>
            <a:r>
              <a:rPr lang="it-IT" dirty="0" smtClean="0"/>
              <a:t>comprende: sensazioni, percezioni, </a:t>
            </a:r>
          </a:p>
          <a:p>
            <a:pPr>
              <a:spcBef>
                <a:spcPts val="0"/>
              </a:spcBef>
              <a:buNone/>
            </a:pPr>
            <a:r>
              <a:rPr lang="it-IT" dirty="0" smtClean="0"/>
              <a:t>impulsi, emozioni, pensieri, parole, azioni e relazioni.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Cos’è la </a:t>
            </a:r>
            <a:r>
              <a:rPr lang="it-IT" dirty="0" err="1" smtClean="0"/>
              <a:t>mindfulness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Migliorare questa modalità di prestare attenzione permette di cogliere, con maggiore prontezza, il sorgere di pensieri negativi che contribuiscono al malessere emotivo. </a:t>
            </a:r>
            <a:endParaRPr lang="it-IT" dirty="0" smtClean="0"/>
          </a:p>
          <a:p>
            <a:r>
              <a:rPr lang="it-IT" dirty="0" smtClean="0"/>
              <a:t>La </a:t>
            </a:r>
            <a:r>
              <a:rPr lang="it-IT" dirty="0"/>
              <a:t>padronanza dei propri contenuti mentali e degli stili abituali di </a:t>
            </a:r>
            <a:r>
              <a:rPr lang="it-IT" dirty="0" smtClean="0"/>
              <a:t>pensiero </a:t>
            </a:r>
            <a:r>
              <a:rPr lang="it-IT" dirty="0"/>
              <a:t>permette maggiori possibilità di esplorazione, espressione e cambiamento di tali contenuti.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Gli errori dell’inconsapevolezza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Siamo troppo proiettati nel futuro</a:t>
            </a:r>
          </a:p>
          <a:p>
            <a:r>
              <a:rPr lang="it-IT" dirty="0" smtClean="0"/>
              <a:t>Ripensiamo spesso ad eventi passati</a:t>
            </a:r>
          </a:p>
          <a:p>
            <a:r>
              <a:rPr lang="it-IT" dirty="0" smtClean="0"/>
              <a:t>Così facendo non stiamo mai nel momento presente</a:t>
            </a:r>
          </a:p>
          <a:p>
            <a:r>
              <a:rPr lang="it-IT" dirty="0" smtClean="0"/>
              <a:t>È nel presente che possiamo davvero agire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Quali sono i rischi del non stare nel presente?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Creazioni di automatismi ed abitudini</a:t>
            </a:r>
          </a:p>
          <a:p>
            <a:r>
              <a:rPr lang="it-IT" dirty="0" smtClean="0"/>
              <a:t>Ci si dimentica del contesto e delle occasioni nuove </a:t>
            </a:r>
          </a:p>
          <a:p>
            <a:r>
              <a:rPr lang="it-IT" dirty="0" smtClean="0"/>
              <a:t>“</a:t>
            </a:r>
            <a:r>
              <a:rPr lang="it-IT" i="1" dirty="0" smtClean="0"/>
              <a:t>Oggi so già come andrà al lavoro, sarà una giornata lunga e difficile</a:t>
            </a:r>
            <a:r>
              <a:rPr lang="it-IT" dirty="0" smtClean="0"/>
              <a:t>”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 sette pilastri della </a:t>
            </a:r>
            <a:r>
              <a:rPr lang="it-IT" dirty="0" err="1" smtClean="0"/>
              <a:t>mindfulness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1)</a:t>
            </a:r>
            <a:r>
              <a:rPr lang="it-IT" dirty="0"/>
              <a:t> </a:t>
            </a:r>
            <a:r>
              <a:rPr lang="it-IT" dirty="0" smtClean="0"/>
              <a:t>Non </a:t>
            </a:r>
            <a:r>
              <a:rPr lang="it-IT" dirty="0"/>
              <a:t>giudizio delle nostre </a:t>
            </a:r>
            <a:r>
              <a:rPr lang="it-IT" dirty="0" smtClean="0"/>
              <a:t>esperienze</a:t>
            </a:r>
          </a:p>
          <a:p>
            <a:r>
              <a:rPr lang="it-IT" dirty="0" smtClean="0"/>
              <a:t>2) Pazienza </a:t>
            </a:r>
          </a:p>
          <a:p>
            <a:r>
              <a:rPr lang="it-IT" dirty="0" smtClean="0"/>
              <a:t>3) Mente </a:t>
            </a:r>
            <a:r>
              <a:rPr lang="it-IT" dirty="0"/>
              <a:t>del principiante </a:t>
            </a:r>
            <a:r>
              <a:rPr lang="it-IT" dirty="0" smtClean="0"/>
              <a:t>(come </a:t>
            </a:r>
            <a:r>
              <a:rPr lang="it-IT" dirty="0"/>
              <a:t>se vedessimo le cose per la prima </a:t>
            </a:r>
            <a:r>
              <a:rPr lang="it-IT" dirty="0" smtClean="0"/>
              <a:t>volta) </a:t>
            </a:r>
          </a:p>
          <a:p>
            <a:r>
              <a:rPr lang="it-IT" dirty="0" smtClean="0"/>
              <a:t>4) Fiducia </a:t>
            </a:r>
            <a:r>
              <a:rPr lang="it-IT" dirty="0"/>
              <a:t>nella nostra esperienza e </a:t>
            </a:r>
            <a:r>
              <a:rPr lang="it-IT" dirty="0" smtClean="0"/>
              <a:t>percezioni </a:t>
            </a:r>
          </a:p>
          <a:p>
            <a:r>
              <a:rPr lang="it-IT" dirty="0" smtClean="0"/>
              <a:t>5) Non </a:t>
            </a:r>
            <a:r>
              <a:rPr lang="it-IT" dirty="0"/>
              <a:t>cercare subito </a:t>
            </a:r>
            <a:r>
              <a:rPr lang="it-IT" dirty="0" smtClean="0"/>
              <a:t>risultati </a:t>
            </a:r>
          </a:p>
          <a:p>
            <a:r>
              <a:rPr lang="it-IT" dirty="0" smtClean="0"/>
              <a:t>6) Lasciare </a:t>
            </a:r>
            <a:r>
              <a:rPr lang="it-IT" dirty="0"/>
              <a:t>andare, </a:t>
            </a:r>
            <a:r>
              <a:rPr lang="it-IT" dirty="0" smtClean="0"/>
              <a:t>accettazione </a:t>
            </a:r>
          </a:p>
          <a:p>
            <a:r>
              <a:rPr lang="it-IT" dirty="0" smtClean="0"/>
              <a:t>7) Impegno </a:t>
            </a:r>
            <a:r>
              <a:rPr lang="it-IT" dirty="0"/>
              <a:t>e autodisciplina, visione di dove vogliamo andare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0003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i="1" dirty="0"/>
              <a:t>La mancanza di consapevolezza è l’applicazione delle soluzioni di ieri ai problemi di oggi.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Esercizio</a:t>
            </a:r>
            <a:r>
              <a:rPr lang="it-IT" smtClean="0"/>
              <a:t>: </a:t>
            </a:r>
            <a:r>
              <a:rPr lang="it-IT" i="1" smtClean="0"/>
              <a:t>Sguardo del principiante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Guarda un oggetto sulla tua scrivania come se fosse la </a:t>
            </a:r>
          </a:p>
          <a:p>
            <a:pPr>
              <a:buNone/>
            </a:pPr>
            <a:r>
              <a:rPr lang="it-IT" dirty="0" smtClean="0"/>
              <a:t>prima volta che lo vedi. Prendi tempo per fare ciò, senza </a:t>
            </a:r>
          </a:p>
          <a:p>
            <a:pPr>
              <a:buNone/>
            </a:pPr>
            <a:r>
              <a:rPr lang="it-IT" dirty="0" smtClean="0"/>
              <a:t>fretta.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88</TotalTime>
  <Words>574</Words>
  <Application>Microsoft Office PowerPoint</Application>
  <PresentationFormat>Presentazione su schermo (4:3)</PresentationFormat>
  <Paragraphs>90</Paragraphs>
  <Slides>17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Equinozio</vt:lpstr>
      <vt:lpstr>MINDFULNESS</vt:lpstr>
      <vt:lpstr>Cos’è la mindfulness?</vt:lpstr>
      <vt:lpstr>Cos’è la mindfulness?</vt:lpstr>
      <vt:lpstr>Cos’è la mindfulness?</vt:lpstr>
      <vt:lpstr>Gli errori dell’inconsapevolezza</vt:lpstr>
      <vt:lpstr>Quali sono i rischi del non stare nel presente?</vt:lpstr>
      <vt:lpstr>I sette pilastri della mindfulness</vt:lpstr>
      <vt:lpstr>La mancanza di consapevolezza è l’applicazione delle soluzioni di ieri ai problemi di oggi.</vt:lpstr>
      <vt:lpstr>Esercizio: Sguardo del principiante</vt:lpstr>
      <vt:lpstr>Stare nel momento presente nel contesto lavorativo con la mindfulness</vt:lpstr>
      <vt:lpstr>Come creare novità sul lavoro?</vt:lpstr>
      <vt:lpstr>Mindfulness e lavoro</vt:lpstr>
      <vt:lpstr>Mindfulness e lavoro</vt:lpstr>
      <vt:lpstr>Mindfulness e lavoro</vt:lpstr>
      <vt:lpstr>Mindfulness e lavoro</vt:lpstr>
      <vt:lpstr>Pratichiamo la mindfulness</vt:lpstr>
      <vt:lpstr>Domande e approfondimenti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MINDFULNESS</dc:title>
  <dc:creator>Andrea Dalboni</dc:creator>
  <cp:lastModifiedBy>emanuele zacchetti</cp:lastModifiedBy>
  <cp:revision>15</cp:revision>
  <dcterms:created xsi:type="dcterms:W3CDTF">2022-11-20T13:34:47Z</dcterms:created>
  <dcterms:modified xsi:type="dcterms:W3CDTF">2022-11-20T15:15:26Z</dcterms:modified>
</cp:coreProperties>
</file>